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</p:sldMasterIdLst>
  <p:notesMasterIdLst>
    <p:notesMasterId r:id="rId43"/>
  </p:notesMasterIdLst>
  <p:sldIdLst>
    <p:sldId id="859" r:id="rId3"/>
    <p:sldId id="1017" r:id="rId4"/>
    <p:sldId id="1018" r:id="rId5"/>
    <p:sldId id="1019" r:id="rId6"/>
    <p:sldId id="1020" r:id="rId7"/>
    <p:sldId id="1021" r:id="rId8"/>
    <p:sldId id="1059" r:id="rId9"/>
    <p:sldId id="1022" r:id="rId10"/>
    <p:sldId id="1057" r:id="rId11"/>
    <p:sldId id="1023" r:id="rId12"/>
    <p:sldId id="1029" r:id="rId13"/>
    <p:sldId id="1060" r:id="rId14"/>
    <p:sldId id="1032" r:id="rId15"/>
    <p:sldId id="1033" r:id="rId16"/>
    <p:sldId id="1061" r:id="rId17"/>
    <p:sldId id="1039" r:id="rId18"/>
    <p:sldId id="1040" r:id="rId19"/>
    <p:sldId id="1062" r:id="rId20"/>
    <p:sldId id="1063" r:id="rId21"/>
    <p:sldId id="1043" r:id="rId22"/>
    <p:sldId id="1044" r:id="rId23"/>
    <p:sldId id="1045" r:id="rId24"/>
    <p:sldId id="1064" r:id="rId25"/>
    <p:sldId id="1051" r:id="rId26"/>
    <p:sldId id="1055" r:id="rId27"/>
    <p:sldId id="1056" r:id="rId28"/>
    <p:sldId id="1065" r:id="rId29"/>
    <p:sldId id="1066" r:id="rId30"/>
    <p:sldId id="1067" r:id="rId31"/>
    <p:sldId id="1068" r:id="rId32"/>
    <p:sldId id="1069" r:id="rId33"/>
    <p:sldId id="1070" r:id="rId34"/>
    <p:sldId id="1071" r:id="rId35"/>
    <p:sldId id="1072" r:id="rId36"/>
    <p:sldId id="1073" r:id="rId37"/>
    <p:sldId id="1074" r:id="rId38"/>
    <p:sldId id="1075" r:id="rId39"/>
    <p:sldId id="1076" r:id="rId40"/>
    <p:sldId id="1079" r:id="rId41"/>
    <p:sldId id="1078" r:id="rId4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4.png"/><Relationship Id="rId2" Type="http://schemas.openxmlformats.org/officeDocument/2006/relationships/image" Target="../media/image25.png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2.png"/><Relationship Id="rId2" Type="http://schemas.openxmlformats.org/officeDocument/2006/relationships/image" Target="../media/image25.png"/><Relationship Id="rId1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25.png"/><Relationship Id="rId1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24.png"/><Relationship Id="rId1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25.png"/><Relationship Id="rId1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24.png"/><Relationship Id="rId3" Type="http://schemas.openxmlformats.org/officeDocument/2006/relationships/image" Target="../media/image63.png"/><Relationship Id="rId2" Type="http://schemas.openxmlformats.org/officeDocument/2006/relationships/image" Target="../media/image25.png"/><Relationship Id="rId1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匀变速直线运动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位移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变化规律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8514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的理解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均是矢量，应用公式解题时应先根据正方向明确它们的正负值，通常情况下选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的方向为正方向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时，公式简化为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；当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时，公式简化为－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85140"/>
              </a:xfrm>
              <a:blipFill rotWithShape="1">
                <a:blip r:embed="rId1"/>
                <a:stretch>
                  <a:fillRect l="-2" t="-26" r="1" b="-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公式的应用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343710" y="2348880"/>
              <a:ext cx="11502993" cy="3807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01511"/>
                    <a:gridCol w="2500751"/>
                    <a:gridCol w="2751516"/>
                    <a:gridCol w="2749215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不涉及的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位移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末速度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𝐭</m:t>
                                      </m:r>
                                    </m:sub>
                                  </m:sSub>
                                  <m:r>
                                    <a:rPr lang="en-US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𝐭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343710" y="2348880"/>
              <a:ext cx="11502993" cy="3807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01511"/>
                    <a:gridCol w="2500751"/>
                    <a:gridCol w="2751516"/>
                    <a:gridCol w="2749215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不涉及的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位移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823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末速度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62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77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2230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四个基本公式共涉及五个物理量，只要知道其中三个量，就可以求其他两个量，原则上只要应用四式中的两式，任何匀变速直线运动的问题都能解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43710" y="2103039"/>
              <a:ext cx="11502993" cy="3807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01511"/>
                    <a:gridCol w="2500751"/>
                    <a:gridCol w="2751516"/>
                    <a:gridCol w="2749215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不涉及的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位移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末速度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sz="2400" b="1" i="1" dirty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as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𝐭</m:t>
                                      </m:r>
                                    </m:sub>
                                  </m:sSub>
                                  <m:r>
                                    <a:rPr lang="en-US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𝐭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43710" y="2103039"/>
              <a:ext cx="11502993" cy="380752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01511"/>
                    <a:gridCol w="2500751"/>
                    <a:gridCol w="2751516"/>
                    <a:gridCol w="2749215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不涉及的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物理量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3F2E7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位移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823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末速度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62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77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846975"/>
            <a:ext cx="11485848" cy="4454233"/>
          </a:xfrm>
          <a:solidFill>
            <a:srgbClr val="E3F2E7"/>
          </a:solidFill>
        </p:spPr>
        <p:txBody>
          <a:bodyPr/>
          <a:lstStyle/>
          <a:p>
            <a:pPr>
              <a:spcAft>
                <a:spcPts val="0"/>
              </a:spcAft>
              <a:tabLst>
                <a:tab pos="224599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匀变速直线运动规律解题的一般步骤及注意事项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认真审题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弄清题意和物体的运动过程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必要时要画出物体运动过程的示意图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明确运动过程的已知量和待求量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理清题目的条件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要注意各物理量单位的统一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规定正方向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一般选取初速度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的方向为正方向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从而确定已知量和未知量的正负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对于无法确定方向的未知量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可以先假设为正方向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待求解后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再根据正负确定所求物理量的方向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根据已知和所要求解的物理量选用适当的公式列方程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计算结果并判断其是否符合题意和实际情况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6741" y="937567"/>
            <a:ext cx="2030256" cy="4229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河北石家庄北华中学期中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的速度行驶的汽车在开始制动后做匀减速直线运动，并在制动后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内前进了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 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求汽车制动期间的加速度及开始制动后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内发生的位移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244076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9842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4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方向与初速度方向相反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方向与初速度方向相同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2991677"/>
                <a:ext cx="11485848" cy="255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98425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在解题分析时应先通览全题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弄清题目涉及的物理量中哪些是已知量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哪些是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要求的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既不涉及也非所求的物理量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就是选用公式的标志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题目中既不涉及也不求解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就选用不含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的公式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既不涉及也不求解末速度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既不涉及也不求解时间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就选用公式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91677"/>
                <a:ext cx="11485848" cy="2551981"/>
              </a:xfrm>
              <a:prstGeom prst="rect">
                <a:avLst/>
              </a:prstGeom>
              <a:blipFill rotWithShape="1">
                <a:blip r:embed="rId2"/>
                <a:stretch>
                  <a:fillRect l="-2" t="-8" r="1" b="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2578738"/>
            <a:ext cx="842082" cy="299992"/>
          </a:xfrm>
          <a:prstGeom prst="rect">
            <a:avLst/>
          </a:prstGeom>
        </p:spPr>
      </p:pic>
      <p:pic>
        <p:nvPicPr>
          <p:cNvPr id="9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3487" y="3165716"/>
            <a:ext cx="835902" cy="29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88842"/>
                <a:ext cx="11485848" cy="2392450"/>
              </a:xfrm>
              <a:solidFill>
                <a:srgbClr val="E3F2E7"/>
              </a:solidFill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205740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解题分析时应先通览全题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弄清题目涉及的物理量中哪些是已知量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哪些是要求的量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既不涉及也非所求的物理量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就是选用公式的标志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题目中既不涉及也不求解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就选用不含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的公式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既不涉及也不求解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末速度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2057400" algn="l"/>
                    <a:tab pos="5940425" algn="l"/>
                  </a:tabLst>
                </a:pPr>
                <a:r>
                  <a:rPr lang="en-US" altLang="zh-CN" b="1" i="1" dirty="0" err="1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既不涉及也不求解时间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就选用公式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88842"/>
                <a:ext cx="11485848" cy="2392450"/>
              </a:xfrm>
              <a:blipFill rotWithShape="1">
                <a:blip r:embed="rId1"/>
                <a:stretch>
                  <a:fillRect l="-2" t="-20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关键提醒.eps" descr="id:21474902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96347"/>
            <a:ext cx="2030256" cy="42297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9282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215709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匀变速直线运动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的解题思路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425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示意图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性质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公式列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4250" algn="l"/>
              </a:tabLs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42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	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方程并加以讨论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53625"/>
            <a:ext cx="2030256" cy="4229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1404747" y="1422715"/>
            <a:ext cx="1944216" cy="432048"/>
          </a:xfrm>
          <a:prstGeom prst="rect">
            <a:avLst/>
          </a:prstGeom>
          <a:noFill/>
          <a:ln w="19050" algn="ctr">
            <a:solidFill>
              <a:srgbClr val="00AEEF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823202" y="1412776"/>
            <a:ext cx="1944216" cy="432048"/>
          </a:xfrm>
          <a:prstGeom prst="rect">
            <a:avLst/>
          </a:prstGeom>
          <a:noFill/>
          <a:ln w="19050" algn="ctr">
            <a:solidFill>
              <a:srgbClr val="00AEEF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256795" y="1412776"/>
            <a:ext cx="1648550" cy="432048"/>
          </a:xfrm>
          <a:prstGeom prst="rect">
            <a:avLst/>
          </a:prstGeom>
          <a:noFill/>
          <a:ln w="19050" algn="ctr">
            <a:solidFill>
              <a:srgbClr val="00AEEF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8414914" y="1412776"/>
            <a:ext cx="2270206" cy="432048"/>
          </a:xfrm>
          <a:prstGeom prst="rect">
            <a:avLst/>
          </a:prstGeom>
          <a:noFill/>
          <a:ln w="19050" algn="ctr">
            <a:solidFill>
              <a:srgbClr val="00AEEF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943948" y="2103039"/>
            <a:ext cx="2486779" cy="432048"/>
          </a:xfrm>
          <a:prstGeom prst="rect">
            <a:avLst/>
          </a:prstGeom>
          <a:noFill/>
          <a:ln w="19050" algn="ctr">
            <a:solidFill>
              <a:srgbClr val="00AEEF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时间图像与速度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598648"/>
          <a:ext cx="11502992" cy="4642807"/>
        </p:xfrm>
        <a:graphic>
          <a:graphicData uri="http://schemas.openxmlformats.org/drawingml/2006/table">
            <a:tbl>
              <a:tblPr firstRow="1" firstCol="1" bandRow="1"/>
              <a:tblGrid>
                <a:gridCol w="422903"/>
                <a:gridCol w="1080120"/>
                <a:gridCol w="4752528"/>
                <a:gridCol w="5247441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</a:tr>
              <a:tr h="299688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运动描述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840"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交点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表示两物体相遇的位置和时刻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表示两物体在该时刻速度相同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3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极值点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表示该时刻速度方向发生改变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表示该时刻加速度方向发生改变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fg4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09" y="2492896"/>
            <a:ext cx="3242067" cy="23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fg4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74" y="2573371"/>
            <a:ext cx="3384376" cy="234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950911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70975"/>
                <a:gridCol w="5184576"/>
                <a:gridCol w="524744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</a:tr>
              <a:tr h="13600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线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若为平行于时间轴的直线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表示物体静止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若为倾斜直线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表示物体做匀速直线运动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若为曲线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表示物体做变速直线运动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若为平行于时间轴的直线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表示物体做匀速直线运动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若为倾斜直线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表示物体做匀变速直线运动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若为曲线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表示物体做变加速直线运动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7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斜率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斜率大小表示速度大小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斜率正负表示速度方向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斜率大小表示加速度大小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斜率正负表示加速度方向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908720"/>
          <a:ext cx="1150299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783981"/>
                <a:gridCol w="1223098"/>
                <a:gridCol w="4608512"/>
                <a:gridCol w="4887401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</a:tr>
              <a:tr h="24524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截距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纵截距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时刻物体的位置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时刻物体的速度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249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横截距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表示物体位置在原点的时刻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表示物体速度为零的时刻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920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图像与时间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轴所围面积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无实际意义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表示对应时间内的位移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图像在时间轴上方表示位移为正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图像在时间轴下方表示位移为负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若图像与时间轴有交叉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总位移为上、下面积的代数差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10" marR="27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匀变速直线运动的位移</a:t>
            </a:r>
            <a:r>
              <a:rPr lang="en-US" altLang="zh-CN" b="1" dirty="0" smtClean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时间关系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图像推导位移公式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位移与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图像的关系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做匀速直线运动的物体在时间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内的位移为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其位移在数值上等于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图像与对应的时间轴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所围</a:t>
            </a:r>
            <a:endParaRPr lang="en-US" altLang="zh-CN" b="1" dirty="0" smtClean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的矩形的面积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  <p:pic>
        <p:nvPicPr>
          <p:cNvPr id="5" name="ww91a.jpg" descr="id:21474923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55446" y="1647095"/>
            <a:ext cx="3385185" cy="28797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76357" y="4365104"/>
            <a:ext cx="649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甲、乙两车在一段笔直的公路上行驶，它们运动的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时两车同时经过路旁的一棵杨树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甲的加速度比乙大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甲在乙的前方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m/s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甲和乙的距离为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5" name="ca333.jpg" descr="id:21474925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1988840"/>
            <a:ext cx="2880320" cy="241714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02103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183640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0845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893445" algn="l"/>
                    <a:tab pos="5940425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图像的斜率表示加速度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由题图可知乙的图像斜率大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故乙的加速度大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图像与时间轴所围成的面积表示位移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由题图可以看出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时间内甲的位移大于乙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又因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末二者同时经过路旁的一棵杨树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甲在乙的后方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乙做匀加速直线运动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其加速度保持不变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时乙的速度为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893445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𝟔𝐬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同理可得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时甲的速度为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甲和乙的距离即为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时间内二者运动的位移之差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08450"/>
              </a:xfrm>
              <a:blipFill rotWithShape="1">
                <a:blip r:embed="rId1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765" y="960850"/>
            <a:ext cx="835902" cy="297919"/>
          </a:xfrm>
          <a:prstGeom prst="rect">
            <a:avLst/>
          </a:prstGeom>
        </p:spPr>
      </p:pic>
      <p:pic>
        <p:nvPicPr>
          <p:cNvPr id="4" name="ca333.jpg" descr="id:21474925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4221088"/>
            <a:ext cx="2880320" cy="241714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烟花会演中常伴随无人机表演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如图所示是两架无人机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同时从同一地点竖直向上飞行的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的加速度向下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飞到了最高点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两架无人机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的平均速度相等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的位移小于无人机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的位移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5" name="as1005.jpg" descr="id:21474925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71470" y="1700808"/>
            <a:ext cx="2893737" cy="252028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01110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173701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921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向上做匀加速直线运动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的加速度向上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图像与时间轴围成的面积表示位移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飞到了最高点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图像与时间轴围成的面积表示位移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根据图像可知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两架无人机的位移相同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根据平均速度的定义式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两架无人机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的平均速度相等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图像与时间轴围成的面积表示位移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的位移大于无人机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92195"/>
              </a:xfrm>
              <a:blipFill rotWithShape="1">
                <a:blip r:embed="rId1"/>
                <a:stretch>
                  <a:fillRect l="-2" t="-18" r="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5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9808" y="918659"/>
            <a:ext cx="840740" cy="299720"/>
          </a:xfrm>
          <a:prstGeom prst="rect">
            <a:avLst/>
          </a:prstGeom>
        </p:spPr>
      </p:pic>
      <p:pic>
        <p:nvPicPr>
          <p:cNvPr id="5" name="as1005.jpg" descr="id:21474925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80573" y="4437112"/>
            <a:ext cx="2446409" cy="213068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4909"/>
            <a:ext cx="11485848" cy="39002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80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时间图像中巧得四个运动学量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从速度轴上直接读出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运动时间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从时间轴上直接读出起止时刻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得到运动时间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运动加速度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从图像的斜率得到加速度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斜率的大小表示加速度的大小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斜率的正负反映了加速度的方向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运动的位移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图像与时间轴围成的面积表示位移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时间轴以上的面积表示沿正方向的位移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时间轴以下的面积表示沿负方向的位移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13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2434" y="873310"/>
            <a:ext cx="1989937" cy="464755"/>
          </a:xfrm>
          <a:prstGeom prst="rect">
            <a:avLst/>
          </a:prstGeom>
          <a:solidFill>
            <a:srgbClr val="E3F2E7"/>
          </a:solidFill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5627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的两个推论公式和两个速度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平均速度公式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，即做匀变速直线运动的物体，在一段时间内的平均速度等于在这段时间内中间时刻的瞬时速度，还等于这段时间初、末速度矢量和的一半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56277"/>
              </a:xfrm>
              <a:blipFill rotWithShape="1">
                <a:blip r:embed="rId1"/>
                <a:stretch>
                  <a:fillRect l="-2" t="-25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3.eps" descr="id:21474925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76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图像法推导：设匀变速直线运动的初速度为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，末速度为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，这段时间中间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56.jpg" descr="id:21474925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36290" y="1988840"/>
            <a:ext cx="2570548" cy="22911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1333820"/>
                <a:ext cx="11485848" cy="4887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瞬时速度为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图像如图所示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图像与时间轴围成的面积表示位移可知，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时间内的位移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，则平均速度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，中间时刻的瞬时速度的大小对应梯形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阴影部分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中位线的长度，故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acc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333820"/>
                <a:ext cx="11485848" cy="4887595"/>
              </a:xfrm>
              <a:prstGeom prst="rect">
                <a:avLst/>
              </a:prstGeom>
              <a:blipFill rotWithShape="1">
                <a:blip r:embed="rId2"/>
                <a:stretch>
                  <a:fillRect l="-2" t="-7" r="1" b="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位移差公式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，即以加速度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做匀变速直线运动的物体，在连续相等的时间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内的位移之差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为一恒定值，且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图像法推导：如图所示，匀变速直线运动中，连续相等时间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内的位移分别为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，位移差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都等于图中着色矩形的面积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，所以有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57.jpg" descr="id:21474925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83038" y="3861049"/>
            <a:ext cx="2808312" cy="257912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9563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数学方法推导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设物体做匀变速直线运动，其加速度为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，从某时刻起开始计时，此时物体的速度为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，则自计时时刻起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时间内的位移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时间内的位移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，又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，联立以上三式得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95637"/>
              </a:xfrm>
              <a:blipFill rotWithShape="1">
                <a:blip r:embed="rId1"/>
                <a:stretch>
                  <a:fillRect l="-2" t="-2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32598"/>
              </a:xfrm>
            </p:spPr>
            <p:txBody>
              <a:bodyPr/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两个速度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中间时刻的瞬时速度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与中点位置的瞬时速度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做匀变速直线运动的物体，若在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时间内通过一段位移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，初速度为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sz="2300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时刻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速度为</a:t>
                </a:r>
                <a:r>
                  <a:rPr lang="en-US" altLang="zh-CN" sz="2300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，则中间时刻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时的瞬时速度为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300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3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，中点位置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处的瞬时速度为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300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zh-CN" sz="2300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zh-CN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300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不论是匀加速直线运动还是匀减速直线运动，一定有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300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，如图所示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32598"/>
              </a:xfrm>
              <a:blipFill rotWithShape="1">
                <a:blip r:embed="rId1"/>
                <a:stretch>
                  <a:fillRect l="-2" t="-21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ww58.jpg" descr="id:2147492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3835404"/>
            <a:ext cx="2352964" cy="2617932"/>
          </a:xfrm>
          <a:prstGeom prst="rect">
            <a:avLst/>
          </a:prstGeom>
        </p:spPr>
      </p:pic>
      <p:pic>
        <p:nvPicPr>
          <p:cNvPr id="4" name="ww59.jpg" descr="id:21474925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86788" y="3775920"/>
            <a:ext cx="2423968" cy="26179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6133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我们可以将匀变速直线运动</a:t>
            </a:r>
            <a:r>
              <a:rPr lang="en-US" altLang="zh-CN" sz="23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图像中的时间分为许多小段，如图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所示；当每一段时间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足够短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时，我们可以认为在每段时间内，物体近似地做匀速直线运动，每段时间内的位移等于对应的矩形面积，如图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所示；当时间段划分得足够细时，矩形面积之和约等于匀变速直线运动的位移，如图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所示，此时矩形面积之和就等于梯形的面积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图像与坐标轴围成的面积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，因此匀变速直线运动的位移便等于其</a:t>
            </a:r>
            <a:r>
              <a:rPr lang="en-US" altLang="zh-CN" sz="2300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图像与坐标轴所围成的面积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91b.jpg" descr="id:21474923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57717" y="3950979"/>
            <a:ext cx="2714993" cy="2283898"/>
          </a:xfrm>
          <a:prstGeom prst="rect">
            <a:avLst/>
          </a:prstGeom>
        </p:spPr>
      </p:pic>
      <p:pic>
        <p:nvPicPr>
          <p:cNvPr id="4" name="ww91c.jpg" descr="id:21474923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04517" y="3950979"/>
            <a:ext cx="2705928" cy="2283898"/>
          </a:xfrm>
          <a:prstGeom prst="rect">
            <a:avLst/>
          </a:prstGeom>
        </p:spPr>
      </p:pic>
      <p:pic>
        <p:nvPicPr>
          <p:cNvPr id="5" name="ww91d.jpg" descr="id:21474923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40807" y="3950977"/>
            <a:ext cx="2854999" cy="22838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48043" y="6067869"/>
            <a:ext cx="667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63158" y="6021288"/>
            <a:ext cx="631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00893" y="6021287"/>
            <a:ext cx="6671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01745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125222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推导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中点位置的瞬时速度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表达式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1252220" algn="l"/>
                    <a:tab pos="5940425" algn="l"/>
                  </a:tabLs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7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7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3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段有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整理可得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01745"/>
              </a:xfrm>
              <a:blipFill rotWithShape="1">
                <a:blip r:embed="rId1"/>
                <a:stretch>
                  <a:fillRect l="-2" t="-17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拓展.eps" descr="id:21474925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3768"/>
            <a:ext cx="1191895" cy="332740"/>
          </a:xfrm>
          <a:prstGeom prst="rect">
            <a:avLst/>
          </a:prstGeom>
        </p:spPr>
      </p:pic>
      <p:pic>
        <p:nvPicPr>
          <p:cNvPr id="4" name="ww60.jpg" descr="id:214749260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7594" y="1589044"/>
            <a:ext cx="3312368" cy="115241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3837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125222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	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江苏扬州江都区育才中学月考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某物体做匀加速直线运动，先后经过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两点时的速度分别为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间的距离为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下列说法中正确的是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中点时的速度为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中点时的速度小于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的加速度为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38377"/>
              </a:xfrm>
              <a:blipFill rotWithShape="1">
                <a:blip r:embed="rId1"/>
                <a:stretch>
                  <a:fillRect l="-2" t="-18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926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409695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279429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9812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匀变速直线运动位移中点的速度公式可得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中点时的速度为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0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𝑴</m:t>
                                </m:r>
                              </m:sub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zh-CN" altLang="zh-CN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𝑵</m:t>
                                </m:r>
                              </m:sub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b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 i="1" dirty="0">
                                    <a:solidFill>
                                      <a:srgbClr val="000000"/>
                                    </a:solidFill>
                                    <a:latin typeface="Book Antiqua" panose="020406020503050303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v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宋体" panose="02010600030101010101" pitchFamily="2" charset="-122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位移公式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根据匀变速直线运动中间时刻的速度公式可得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物体经过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过程的中间时刻的速度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ba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则运动时间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98128"/>
              </a:xfrm>
              <a:blipFill rotWithShape="1">
                <a:blip r:embed="rId1"/>
                <a:stretch>
                  <a:fillRect l="-2" t="-17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6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18659"/>
            <a:ext cx="840740" cy="29972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如图所示，物体自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点由静止开始做匀加速直线运动，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为其运动轨迹上的四点，测得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，且物体通过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所用的时间相等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可以求出物体加速度的大小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可以求得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可以求得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之间的距离为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可以求得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之间的距离为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125 m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65.jpg" descr="id:21474926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023198" y="3068960"/>
            <a:ext cx="5112568" cy="469759"/>
          </a:xfrm>
          <a:prstGeom prst="rect">
            <a:avLst/>
          </a:prstGeom>
        </p:spPr>
      </p:pic>
      <p:pic>
        <p:nvPicPr>
          <p:cNvPr id="4" name="24典例5.eps" descr="id:21474926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1579" y="836712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57722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759704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1566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位移差公式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𝟏𝐦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未知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故不能求出物体的加速度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某段时间内中间时刻的瞬时速度等于这段时间内的平均速度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i="1" dirty="0" err="1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𝑨𝑩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𝑩𝑪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𝟓𝐦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位移公式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之间的距离为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125 m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之间的距离为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125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15661"/>
              </a:xfrm>
              <a:blipFill rotWithShape="1">
                <a:blip r:embed="rId1"/>
                <a:stretch>
                  <a:fillRect l="-2" t="-999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18659"/>
            <a:ext cx="840740" cy="299720"/>
          </a:xfrm>
          <a:prstGeom prst="rect">
            <a:avLst/>
          </a:prstGeom>
        </p:spPr>
      </p:pic>
      <p:pic>
        <p:nvPicPr>
          <p:cNvPr id="4" name="ef565.jpg" descr="id:21474926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4221088"/>
            <a:ext cx="5112568" cy="46975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08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过程匀变速直线运动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如果一个物体的运动过程比较复杂，整体上并不是匀变速直线运动，但是将整个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运动过程分成不同的阶段后，每个阶段都是匀变速直线运动过程，便可以分段应用匀变速直线运动规律求解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解决这类问题时需要注意以下两点：一是前一过程的末速度是后一过程的初速度，这是重要的隐含条件；二是各个阶段的时间之和等于总时间，各个阶段的位移之和等于总位移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这两个关系是解题的关键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26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2592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河北石家庄卓越中学调研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如图甲所示，小球从固定斜面上的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点由静止开始做加速度大小为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的匀加速直线运动，规定沿斜面向下为正方向，小球在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时刻运动到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点与挡板发生碰撞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碰撞时间忽略不计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；然后小球沿着斜面向上做加速度大小为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的匀减速直线运动，在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时刻到达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点，此时速度刚好为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；接着小球从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点向下运动到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点，到达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点的时刻为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，以上过程的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图像平行，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大小的差值为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计算结果可保留根式，求：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小球与挡板碰撞过程的速度变化量大小；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6.eps" descr="id:214749266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419" y="908720"/>
            <a:ext cx="1203325" cy="387350"/>
          </a:xfrm>
          <a:prstGeom prst="rect">
            <a:avLst/>
          </a:prstGeom>
        </p:spPr>
      </p:pic>
      <p:pic>
        <p:nvPicPr>
          <p:cNvPr id="4" name="ef566.jpg" descr="id:214749267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78" y="4974970"/>
            <a:ext cx="3017657" cy="1268793"/>
          </a:xfrm>
          <a:prstGeom prst="rect">
            <a:avLst/>
          </a:prstGeom>
        </p:spPr>
      </p:pic>
      <p:pic>
        <p:nvPicPr>
          <p:cNvPr id="5" name="ef567.jpg" descr="id:2147492682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4647" y="4174039"/>
            <a:ext cx="3393167" cy="219022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413270" y="621411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24207" y="627727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486525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 m/s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5047736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08720"/>
                <a:ext cx="11485848" cy="3118161"/>
              </a:xfrm>
              <a:solidFill>
                <a:schemeClr val="bg1"/>
              </a:solidFill>
            </p:spPr>
            <p:txBody>
              <a:bodyPr/>
              <a:lstStyle/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加速度的定义可得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由题意可知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小球与挡板碰撞过程的速度变化量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即小球与挡板碰撞过程的速度变化量大小为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m/s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08720"/>
                <a:ext cx="11485848" cy="3118161"/>
              </a:xfrm>
              <a:blipFill rotWithShape="1">
                <a:blip r:embed="rId1"/>
                <a:stretch>
                  <a:fillRect l="-2" t="-979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6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53477"/>
            <a:ext cx="840740" cy="2997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ef566.jpg" descr="id:214749267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4803404"/>
            <a:ext cx="3017657" cy="1268793"/>
          </a:xfrm>
          <a:prstGeom prst="rect">
            <a:avLst/>
          </a:prstGeom>
        </p:spPr>
      </p:pic>
      <p:pic>
        <p:nvPicPr>
          <p:cNvPr id="5" name="ef567.jpg" descr="id:214749268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2367" y="4002473"/>
            <a:ext cx="3393167" cy="21902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50990" y="604254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61927" y="610571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时刻小球的速度大小；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1"/>
              <p:cNvSpPr txBox="1"/>
              <p:nvPr/>
            </p:nvSpPr>
            <p:spPr bwMode="auto">
              <a:xfrm>
                <a:off x="360854" y="3889270"/>
                <a:ext cx="11485848" cy="61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m/s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889270"/>
                <a:ext cx="11485848" cy="619850"/>
              </a:xfrm>
              <a:prstGeom prst="rect">
                <a:avLst/>
              </a:prstGeom>
              <a:blipFill rotWithShape="1">
                <a:blip r:embed="rId1"/>
                <a:stretch>
                  <a:fillRect l="-2" t="-86" r="1" b="1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4071749"/>
            <a:ext cx="842082" cy="299992"/>
          </a:xfrm>
          <a:prstGeom prst="rect">
            <a:avLst/>
          </a:prstGeom>
        </p:spPr>
      </p:pic>
      <p:pic>
        <p:nvPicPr>
          <p:cNvPr id="7" name="ef566.jpg" descr="id:214749267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2097076"/>
            <a:ext cx="3017657" cy="1268793"/>
          </a:xfrm>
          <a:prstGeom prst="rect">
            <a:avLst/>
          </a:prstGeom>
        </p:spPr>
      </p:pic>
      <p:pic>
        <p:nvPicPr>
          <p:cNvPr id="8" name="ef567.jpg" descr="id:214749268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2367" y="1296145"/>
            <a:ext cx="3393167" cy="219022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50990" y="333621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61927" y="339938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748208"/>
                <a:ext cx="11485848" cy="37990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982345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小球的加速度大小为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>
                  <a:lnSpc>
                    <a:spcPct val="120000"/>
                  </a:lnSpc>
                  <a:spcAft>
                    <a:spcPts val="0"/>
                  </a:spcAft>
                  <a:tabLst>
                    <a:tab pos="982345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由加速度的定义有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分析可知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982345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点再回到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此过程小球的位移为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图像与时间轴围成的面积表示小球的位移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748208"/>
                <a:ext cx="11485848" cy="3799053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1" b="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26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630" y="966057"/>
            <a:ext cx="840740" cy="299720"/>
          </a:xfrm>
          <a:prstGeom prst="rect">
            <a:avLst/>
          </a:prstGeom>
        </p:spPr>
      </p:pic>
      <p:pic>
        <p:nvPicPr>
          <p:cNvPr id="8" name="ef566.jpg" descr="id:2147492675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9733" y="4805995"/>
            <a:ext cx="3017657" cy="1268793"/>
          </a:xfrm>
          <a:prstGeom prst="rect">
            <a:avLst/>
          </a:prstGeom>
        </p:spPr>
      </p:pic>
      <p:pic>
        <p:nvPicPr>
          <p:cNvPr id="9" name="ef567.jpg" descr="id:214749268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4005064"/>
            <a:ext cx="3393167" cy="21902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97925" y="604513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408862" y="610830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149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匀变速直线运动的位移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图像中直线下面的梯形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OABC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的面积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𝑶𝑪</m:t>
                        </m:r>
                      </m:e>
                    </m:ba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e>
                    </m:bar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𝑶𝑨</m:t>
                        </m:r>
                      </m:e>
                    </m:ba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，把面积以及各条线段换成所代表的物理量，可得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将速度与时间的关系式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代入上式，可得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14980"/>
              </a:xfrm>
              <a:blipFill rotWithShape="1">
                <a:blip r:embed="rId1"/>
                <a:stretch>
                  <a:fillRect l="-2" t="-21" r="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fg459.jpg" descr="id:21474923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3917" y="3789040"/>
            <a:ext cx="2999721" cy="275435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3688159"/>
                <a:ext cx="11485848" cy="2981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t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时间内小球的位移为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时间内小球的位移等于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时间内小球的位移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时间内小球的平均速度大小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ba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</m:ba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ad>
                              <m:radPr>
                                <m:degHide m:val="on"/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e>
                            </m:rad>
                          </m:e>
                        </m: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dirty="0" smtClean="0">
                    <a:solidFill>
                      <a:srgbClr val="000000"/>
                    </a:solidFill>
                    <a:effectLst/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88159"/>
                <a:ext cx="11485848" cy="2981201"/>
              </a:xfrm>
              <a:prstGeom prst="rect">
                <a:avLst/>
              </a:prstGeom>
              <a:blipFill rotWithShape="1">
                <a:blip r:embed="rId1"/>
                <a:stretch>
                  <a:fillRect l="-2" t="-3" r="1" b="2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时间内小球的平均速度大小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26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4715" y="3882574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2852936"/>
                <a:ext cx="11485848" cy="10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m/s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852936"/>
                <a:ext cx="11485848" cy="1038554"/>
              </a:xfrm>
              <a:prstGeom prst="rect">
                <a:avLst/>
              </a:prstGeom>
              <a:blipFill rotWithShape="1">
                <a:blip r:embed="rId3"/>
                <a:stretch>
                  <a:fillRect l="-2" t="-50" r="1" b="2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3258825"/>
            <a:ext cx="842082" cy="299992"/>
          </a:xfrm>
          <a:prstGeom prst="rect">
            <a:avLst/>
          </a:prstGeom>
        </p:spPr>
      </p:pic>
      <p:pic>
        <p:nvPicPr>
          <p:cNvPr id="7" name="ef566.jpg" descr="id:2147492675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1484784"/>
            <a:ext cx="3017657" cy="1268793"/>
          </a:xfrm>
          <a:prstGeom prst="rect">
            <a:avLst/>
          </a:prstGeom>
        </p:spPr>
      </p:pic>
      <p:pic>
        <p:nvPicPr>
          <p:cNvPr id="8" name="ef567.jpg" descr="id:2147492682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2367" y="1124744"/>
            <a:ext cx="3393167" cy="219022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50990" y="272392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61927" y="322798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物体是否做匀变速直线运动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图像与时间轴所围图形的面积始终表示对应时间间隔内物体的位移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923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3373" y="908720"/>
            <a:ext cx="1630680" cy="339725"/>
          </a:xfrm>
          <a:prstGeom prst="rect">
            <a:avLst/>
          </a:prstGeom>
          <a:solidFill>
            <a:srgbClr val="E3F2E7"/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218" y="5095123"/>
            <a:ext cx="1629896" cy="648072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位移与时间的关系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各物理量的意义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w50.jpg" descr="id:2147492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2060848"/>
            <a:ext cx="2736304" cy="22115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4321276"/>
                <a:ext cx="11485848" cy="19979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公式的理解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593725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适用于匀变速直线运动，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均是矢量，应用时必须选取统一的正方向，一般选初速度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的方向为正方向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21276"/>
                <a:ext cx="11485848" cy="1997983"/>
              </a:xfrm>
              <a:prstGeom prst="rect">
                <a:avLst/>
              </a:prstGeom>
              <a:blipFill rotWithShape="1">
                <a:blip r:embed="rId3"/>
                <a:stretch>
                  <a:fillRect l="-2" t="-5" r="1" b="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8747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两种特殊形式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，物体做匀速直线运动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，物体做初速度为零的匀加速直线运动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匀变速直线运动的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可知，匀变速直线运动的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图像为一条抛物线，反之，若某物体的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图像为抛物线，则该物体在做匀变速直线运动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87470"/>
              </a:xfrm>
              <a:blipFill rotWithShape="1">
                <a:blip r:embed="rId1"/>
                <a:stretch>
                  <a:fillRect l="-2" t="-16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的位移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速度关系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推导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1465764"/>
                <a:ext cx="11485848" cy="1531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}"/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b="1" i="1" dirty="0">
                                      <a:solidFill>
                                        <a:srgbClr val="000000"/>
                                      </a:solidFill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b="1" i="1" dirty="0">
                                      <a:solidFill>
                                        <a:srgbClr val="000000"/>
                                      </a:solidFill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＝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altLang="zh-CN" b="1" i="1" dirty="0">
                                      <a:solidFill>
                                        <a:srgbClr val="000000"/>
                                      </a:solidFill>
                                      <a:latin typeface="Book Antiqua" panose="0204060205030503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𝐭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f>
                                <m:f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m:rPr>
                                  <m:nor/>
                                </m:rPr>
                                <a:rPr lang="en-US" altLang="zh-CN" b="1" i="1" dirty="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box>
                            <m:boxPr>
                              <m:ctrlPr>
                                <a:rPr lang="zh-CN" altLang="zh-CN" sz="1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altLang="zh-CN" sz="16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altLang="zh-CN" sz="16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</m:t>
                                  </m:r>
                                  <m:r>
                                    <a:rPr lang="zh-CN" altLang="zh-CN" sz="16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两式</m:t>
                                  </m:r>
                                  <m:r>
                                    <a:rPr lang="en-US" altLang="zh-CN" sz="1600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</m:t>
                                  </m:r>
                                </m:e>
                              </m:groupChr>
                            </m:e>
                          </m:box>
                        </m:e>
                      </m:mr>
                      <m:mr>
                        <m:e>
                          <m:r>
                            <a:rPr lang="zh-CN" altLang="zh-CN" sz="16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m:t>消去</m:t>
                          </m:r>
                          <m:r>
                            <a:rPr lang="en-US" altLang="zh-CN" sz="16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m:t>𝒕</m:t>
                          </m:r>
                        </m:e>
                      </m:mr>
                    </m:m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</m:den>
                    </m:f>
                  </m:oMath>
                </a14:m>
                <a:r>
                  <a:rPr lang="zh-CN" altLang="en-US" dirty="0"/>
                  <a:t>→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465764"/>
                <a:ext cx="11485848" cy="1531188"/>
              </a:xfrm>
              <a:prstGeom prst="rect">
                <a:avLst/>
              </a:prstGeom>
              <a:blipFill rotWithShape="1">
                <a:blip r:embed="rId2"/>
                <a:stretch>
                  <a:fillRect l="-2" t="-12" r="1" b="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适用范围和物理意义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适用范围：仅适用于匀变速直线运动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各物理量的意义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dirty="0"/>
          </a:p>
        </p:txBody>
      </p:sp>
      <p:pic>
        <p:nvPicPr>
          <p:cNvPr id="3" name="fg460.jpg" descr="id:21474924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95006" y="2636912"/>
            <a:ext cx="3412157" cy="18433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7078</Words>
  <Application>WPS 演示</Application>
  <PresentationFormat>自定义</PresentationFormat>
  <Paragraphs>389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397</cp:revision>
  <dcterms:created xsi:type="dcterms:W3CDTF">2020-11-06T05:24:00Z</dcterms:created>
  <dcterms:modified xsi:type="dcterms:W3CDTF">2025-06-21T02:57:19Z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55D4ED9AB82D4CB4A6C1E3F3D206188A_12</vt:lpwstr>
  </property>
</Properties>
</file>